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59" r:id="rId8"/>
    <p:sldId id="260" r:id="rId9"/>
    <p:sldId id="261" r:id="rId10"/>
    <p:sldId id="278" r:id="rId11"/>
    <p:sldId id="279" r:id="rId12"/>
    <p:sldId id="262" r:id="rId13"/>
    <p:sldId id="273" r:id="rId14"/>
    <p:sldId id="276" r:id="rId15"/>
    <p:sldId id="277" r:id="rId16"/>
    <p:sldId id="275" r:id="rId17"/>
    <p:sldId id="263" r:id="rId18"/>
    <p:sldId id="264" r:id="rId19"/>
    <p:sldId id="265" r:id="rId20"/>
    <p:sldId id="274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880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22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00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19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232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79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799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618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01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86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94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8F86-7F59-4195-AA5A-5FC95E95D820}" type="datetimeFigureOut">
              <a:rPr lang="ar-EG" smtClean="0"/>
              <a:t>26/01/1441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2335-D473-4D29-BBE7-5858AC8921D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60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Tumors of the bone II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51"/>
            <a:ext cx="8964488" cy="67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ÙØªÙØ¬Ø© Ø¨Ø­Ø« Ø§ÙØµÙØ± Ø¹Ù âªhistopathological pictures of osteoclastoma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" name="Picture 4" descr="ÙØªÙØ¬Ø© Ø¨Ø­Ø« Ø§ÙØµÙØ± Ø¹Ù âªhistopathological pictures of osteoclastoma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9" y="42713"/>
            <a:ext cx="9244477" cy="68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Malignant tumors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Osteosarcoma </a:t>
            </a:r>
            <a:endParaRPr lang="ar-EG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Osteosarcoma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Most common and most aggressive bone neoplasm.</a:t>
            </a:r>
          </a:p>
          <a:p>
            <a:pPr algn="l" rtl="0"/>
            <a:r>
              <a:rPr lang="en-US" dirty="0" smtClean="0"/>
              <a:t>10-25 years, slight male predominance.</a:t>
            </a:r>
          </a:p>
          <a:p>
            <a:pPr algn="l" rtl="0"/>
            <a:r>
              <a:rPr lang="en-US" dirty="0" err="1" smtClean="0"/>
              <a:t>Radiologically</a:t>
            </a:r>
            <a:r>
              <a:rPr lang="en-US" dirty="0" smtClean="0"/>
              <a:t>: sun rays appearance, </a:t>
            </a:r>
            <a:r>
              <a:rPr lang="en-US" dirty="0" err="1" smtClean="0"/>
              <a:t>codman</a:t>
            </a:r>
            <a:r>
              <a:rPr lang="en-US" dirty="0" smtClean="0"/>
              <a:t> triangle.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346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0"/>
            <a:ext cx="9129010" cy="68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ÙØªÙØ¬Ø© Ø¨Ø­Ø« Ø§ÙØµÙØ± Ø¹Ù âªhistopathological pictures of osteosarcom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" y="116632"/>
            <a:ext cx="91272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histopathological pictures of osteosarcom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" y="86003"/>
            <a:ext cx="8963925" cy="66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BOSTAN\Desktop\osteoclastoma 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6428"/>
            <a:ext cx="7541539" cy="56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BOSTAN\Desktop\osteoclastoma pictures\Osteosarcoma+proximal+tibia+Pathology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en-US" dirty="0" err="1" smtClean="0"/>
              <a:t>Chondrosarcoma</a:t>
            </a:r>
            <a:r>
              <a:rPr lang="en-US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437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smtClean="0"/>
              <a:t>classification of bone </a:t>
            </a:r>
            <a:r>
              <a:rPr lang="en-US" dirty="0" smtClean="0"/>
              <a:t>tumors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b="1" u="sng" dirty="0" smtClean="0"/>
              <a:t>I- Primary bone tumors: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err="1" smtClean="0"/>
              <a:t>Oteogenic</a:t>
            </a:r>
            <a:r>
              <a:rPr lang="en-US" dirty="0" smtClean="0"/>
              <a:t> tumors: osteoid </a:t>
            </a:r>
            <a:r>
              <a:rPr lang="en-US" dirty="0" err="1" smtClean="0"/>
              <a:t>osteoma</a:t>
            </a:r>
            <a:r>
              <a:rPr lang="en-US" dirty="0" smtClean="0"/>
              <a:t>, </a:t>
            </a:r>
            <a:r>
              <a:rPr lang="en-US" dirty="0" err="1" smtClean="0"/>
              <a:t>osteoblastoma</a:t>
            </a:r>
            <a:r>
              <a:rPr lang="en-US" dirty="0" smtClean="0"/>
              <a:t>, osteosarcoma.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err="1" smtClean="0"/>
              <a:t>Chondrogenic</a:t>
            </a:r>
            <a:r>
              <a:rPr lang="en-US" dirty="0" smtClean="0"/>
              <a:t> tumors: </a:t>
            </a:r>
            <a:r>
              <a:rPr lang="en-US" dirty="0" err="1" smtClean="0"/>
              <a:t>osteochondroma</a:t>
            </a:r>
            <a:r>
              <a:rPr lang="en-US" dirty="0" smtClean="0"/>
              <a:t>, </a:t>
            </a:r>
            <a:r>
              <a:rPr lang="en-US" dirty="0" err="1" smtClean="0"/>
              <a:t>chondroma</a:t>
            </a:r>
            <a:r>
              <a:rPr lang="en-US" dirty="0" smtClean="0"/>
              <a:t>, </a:t>
            </a:r>
            <a:r>
              <a:rPr lang="en-US" dirty="0" err="1" smtClean="0"/>
              <a:t>chondroblastoma</a:t>
            </a:r>
            <a:r>
              <a:rPr lang="en-US" dirty="0" smtClean="0"/>
              <a:t>, </a:t>
            </a:r>
            <a:r>
              <a:rPr lang="en-US" dirty="0" err="1" smtClean="0"/>
              <a:t>chondrosarcoma</a:t>
            </a:r>
            <a:r>
              <a:rPr lang="en-US" dirty="0" smtClean="0"/>
              <a:t>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err="1" smtClean="0"/>
              <a:t>Fibrogenic</a:t>
            </a:r>
            <a:r>
              <a:rPr lang="en-US" dirty="0" smtClean="0"/>
              <a:t> tumors: fibroma, </a:t>
            </a:r>
            <a:r>
              <a:rPr lang="en-US" dirty="0" err="1" smtClean="0"/>
              <a:t>fibrosarcoma</a:t>
            </a:r>
            <a:r>
              <a:rPr lang="en-US" dirty="0" smtClean="0"/>
              <a:t>.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Tumors of unknown origin: </a:t>
            </a:r>
            <a:r>
              <a:rPr lang="en-US" dirty="0" err="1" smtClean="0"/>
              <a:t>gianit</a:t>
            </a:r>
            <a:r>
              <a:rPr lang="en-US" dirty="0" smtClean="0"/>
              <a:t> cell tumor, </a:t>
            </a:r>
            <a:r>
              <a:rPr lang="en-US" dirty="0" err="1" smtClean="0"/>
              <a:t>adamantenoma</a:t>
            </a:r>
            <a:r>
              <a:rPr lang="en-US" dirty="0" smtClean="0"/>
              <a:t>, Ewing’s tumor.</a:t>
            </a:r>
          </a:p>
          <a:p>
            <a:pPr marL="514350" indent="-514350" algn="just" rtl="0">
              <a:buFont typeface="+mj-lt"/>
              <a:buAutoNum type="arabicPeriod"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873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Chondrosarcoma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Arise in flat </a:t>
            </a:r>
            <a:r>
              <a:rPr lang="en-US" dirty="0" err="1" smtClean="0"/>
              <a:t>bone,pelvis</a:t>
            </a:r>
            <a:r>
              <a:rPr lang="en-US" dirty="0" smtClean="0"/>
              <a:t>, sternum, scapula, ribs, </a:t>
            </a:r>
            <a:r>
              <a:rPr lang="en-US" dirty="0" err="1" smtClean="0"/>
              <a:t>inaddition</a:t>
            </a:r>
            <a:r>
              <a:rPr lang="en-US" dirty="0" smtClean="0"/>
              <a:t> to long bone.</a:t>
            </a:r>
          </a:p>
          <a:p>
            <a:pPr algn="l" rtl="0"/>
            <a:r>
              <a:rPr lang="en-US" dirty="0" smtClean="0"/>
              <a:t>30-60 years. Slight male predominance.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77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BOSTAN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14151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BOSTAN\Download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75106"/>
            <a:ext cx="8587117" cy="67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BOSTA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618"/>
            <a:ext cx="8045966" cy="60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BOSTAN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0703"/>
            <a:ext cx="7848872" cy="64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5- </a:t>
            </a:r>
            <a:r>
              <a:rPr lang="en-US" dirty="0" err="1" smtClean="0"/>
              <a:t>haematopoitic</a:t>
            </a:r>
            <a:r>
              <a:rPr lang="en-US" dirty="0" smtClean="0"/>
              <a:t> tumors:  </a:t>
            </a:r>
            <a:r>
              <a:rPr lang="en-US" dirty="0" err="1" smtClean="0"/>
              <a:t>leukaemia</a:t>
            </a:r>
            <a:r>
              <a:rPr lang="en-US" dirty="0" smtClean="0"/>
              <a:t>, lymphoma, MM.</a:t>
            </a:r>
          </a:p>
          <a:p>
            <a:pPr marL="0" indent="0" algn="l" rtl="0">
              <a:buNone/>
            </a:pPr>
            <a:r>
              <a:rPr lang="en-US" dirty="0" smtClean="0"/>
              <a:t>6- </a:t>
            </a:r>
            <a:r>
              <a:rPr lang="en-US" dirty="0" err="1" smtClean="0"/>
              <a:t>lipogenic</a:t>
            </a:r>
            <a:r>
              <a:rPr lang="en-US" dirty="0" smtClean="0"/>
              <a:t> tumors: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liposarcoma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7- Vascular: </a:t>
            </a:r>
            <a:r>
              <a:rPr lang="en-US" dirty="0" err="1" smtClean="0"/>
              <a:t>haemangioma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8- Neurogenic tumor: </a:t>
            </a:r>
            <a:r>
              <a:rPr lang="en-US" dirty="0" err="1" smtClean="0"/>
              <a:t>neurofibroma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9- </a:t>
            </a:r>
            <a:r>
              <a:rPr lang="en-US" dirty="0" err="1" smtClean="0"/>
              <a:t>Notochordal</a:t>
            </a:r>
            <a:r>
              <a:rPr lang="en-US" dirty="0" smtClean="0"/>
              <a:t> tumor: </a:t>
            </a:r>
            <a:r>
              <a:rPr lang="en-US" dirty="0" err="1" smtClean="0"/>
              <a:t>chordoma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10- </a:t>
            </a:r>
            <a:r>
              <a:rPr lang="en-US" dirty="0" err="1" smtClean="0"/>
              <a:t>Histeocytic</a:t>
            </a:r>
            <a:r>
              <a:rPr lang="en-US" dirty="0" smtClean="0"/>
              <a:t> tumors: fibrous </a:t>
            </a:r>
            <a:r>
              <a:rPr lang="en-US" dirty="0" err="1" smtClean="0"/>
              <a:t>histeocytoma</a:t>
            </a:r>
            <a:r>
              <a:rPr lang="en-US" dirty="0" smtClean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938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II- secondary tumors of the bone:</a:t>
            </a:r>
            <a:br>
              <a:rPr lang="en-US" b="1" u="sng" dirty="0" smtClean="0"/>
            </a:br>
            <a:r>
              <a:rPr lang="en-US" dirty="0" smtClean="0"/>
              <a:t>metastasis.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783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Locally malignant tumors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</a:rPr>
              <a:t>Osteoclastoma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ar-EG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Occurs in </a:t>
            </a:r>
            <a:r>
              <a:rPr lang="en-US" b="1" dirty="0" smtClean="0"/>
              <a:t>skeletally mature adults </a:t>
            </a:r>
            <a:r>
              <a:rPr lang="en-US" dirty="0" smtClean="0"/>
              <a:t>(20:40 years).</a:t>
            </a:r>
          </a:p>
          <a:p>
            <a:pPr algn="l" rtl="0"/>
            <a:r>
              <a:rPr lang="en-US" b="1" dirty="0" smtClean="0"/>
              <a:t>Epiphysis</a:t>
            </a:r>
            <a:r>
              <a:rPr lang="en-US" dirty="0" smtClean="0"/>
              <a:t> of long bone.</a:t>
            </a:r>
          </a:p>
          <a:p>
            <a:pPr algn="l" rtl="0"/>
            <a:r>
              <a:rPr lang="en-US" b="1" dirty="0" smtClean="0"/>
              <a:t>Grossly</a:t>
            </a:r>
            <a:r>
              <a:rPr lang="en-US" dirty="0" smtClean="0"/>
              <a:t>: egg shell crackling sensation.</a:t>
            </a:r>
          </a:p>
          <a:p>
            <a:pPr algn="l" rtl="0"/>
            <a:r>
              <a:rPr lang="en-US" b="1" dirty="0" smtClean="0"/>
              <a:t>Microscopically</a:t>
            </a:r>
            <a:r>
              <a:rPr lang="en-US" dirty="0" smtClean="0"/>
              <a:t>: dual composition of small mononuclear and multinucleated osteoclast-like giant cells.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852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BOSTAN\Desktop\osteoclastoma pictures\tumblr_miwin7JJD51rsdqvqo1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BOSTAN\Desktop\osteoclastoma pictures\220px-Giant_cell_tumour_of_bone_-_very_high_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BOSTAN\Desktop\osteoclastoma pictures\gct hist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35" y="188640"/>
            <a:ext cx="930867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197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Tumors of the bone II</vt:lpstr>
      <vt:lpstr>WHO classification of bone tumors</vt:lpstr>
      <vt:lpstr>PowerPoint Presentation</vt:lpstr>
      <vt:lpstr>II- secondary tumors of the bone: metastasis.</vt:lpstr>
      <vt:lpstr>Locally malignant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Malignant tumors</vt:lpstr>
      <vt:lpstr>Osteosarcoma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Chondrosarcoma </vt:lpstr>
      <vt:lpstr>Chondrosarcoma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bone II</dc:title>
  <dc:creator>ELBOSTAN</dc:creator>
  <cp:lastModifiedBy>ELBOSTAN</cp:lastModifiedBy>
  <cp:revision>16</cp:revision>
  <dcterms:created xsi:type="dcterms:W3CDTF">2019-09-24T10:04:39Z</dcterms:created>
  <dcterms:modified xsi:type="dcterms:W3CDTF">2019-09-25T07:26:27Z</dcterms:modified>
</cp:coreProperties>
</file>